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8" r:id="rId10"/>
    <p:sldId id="267" r:id="rId11"/>
    <p:sldId id="266" r:id="rId12"/>
    <p:sldId id="269" r:id="rId13"/>
    <p:sldId id="270" r:id="rId14"/>
    <p:sldId id="271" r:id="rId15"/>
    <p:sldId id="272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27E41FB-1019-78EB-0B75-1ABB990718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FF1DD-7921-C371-655E-7825EBBDBB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7/3/2022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BE9B6-F1A1-FA40-5B1B-B89C61DB66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19689-E6AD-C495-2B16-5F35A4700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185E35F1-D295-4F4B-9DD9-0F7CE5F2F6A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10873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DE60D0E-0EE9-4CD3-BD9C-3218BAFA7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9925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19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7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3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6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1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3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0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9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9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C19093-7266-42AA-8533-AFB4F96106B4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3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337" y="4402667"/>
            <a:ext cx="5762563" cy="523220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– </a:t>
            </a:r>
            <a:r>
              <a:rPr lang="en-US" sz="2800" b="1" baseline="0" dirty="0">
                <a:solidFill>
                  <a:schemeClr val="tx1"/>
                </a:solidFill>
              </a:rPr>
              <a:t>A Study of Ephesians 4:1-6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63861"/>
            <a:ext cx="8229600" cy="1154162"/>
          </a:xfrm>
        </p:spPr>
        <p:txBody>
          <a:bodyPr>
            <a:spAutoFit/>
          </a:bodyPr>
          <a:lstStyle/>
          <a:p>
            <a:r>
              <a:rPr lang="en-US" sz="6600" b="1" baseline="0" dirty="0">
                <a:solidFill>
                  <a:schemeClr val="bg1"/>
                </a:solidFill>
              </a:rPr>
              <a:t>Unity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82641" y="1398312"/>
            <a:ext cx="8801100" cy="527836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with </a:t>
            </a:r>
            <a:r>
              <a:rPr lang="en-US" sz="3200" b="1" i="1" u="sng" dirty="0"/>
              <a:t>longsuffering</a:t>
            </a:r>
            <a:r>
              <a:rPr lang="en-US" sz="3200" i="1" dirty="0"/>
              <a:t>”</a:t>
            </a:r>
          </a:p>
          <a:p>
            <a:pPr marL="109728" indent="0">
              <a:buNone/>
            </a:pPr>
            <a:r>
              <a:rPr lang="en-US" sz="2800" i="1" dirty="0"/>
              <a:t>“Longsuffering”  (</a:t>
            </a:r>
            <a:r>
              <a:rPr lang="en-US" sz="2800" i="1" dirty="0" err="1"/>
              <a:t>makrothymia</a:t>
            </a:r>
            <a:r>
              <a:rPr lang="en-US" sz="2800" dirty="0"/>
              <a:t> – found 14 times in the New Testament) Literally suffering long!</a:t>
            </a:r>
          </a:p>
          <a:p>
            <a:r>
              <a:rPr lang="en-US" sz="2800" dirty="0"/>
              <a:t>Used of God who demonstrates this virtue in His dealings with sinful humanity. Romans 2:4; 2 Peter 3:9</a:t>
            </a:r>
          </a:p>
          <a:p>
            <a:r>
              <a:rPr lang="en-US" sz="2800" dirty="0"/>
              <a:t>Used to describe man. </a:t>
            </a:r>
            <a:r>
              <a:rPr lang="en-US" sz="2800" i="1" dirty="0"/>
              <a:t>(patience) </a:t>
            </a:r>
            <a:r>
              <a:rPr lang="en-US" sz="2800" dirty="0"/>
              <a:t>Acts 26:3; James 5:7</a:t>
            </a:r>
          </a:p>
          <a:p>
            <a:r>
              <a:rPr lang="en-US" sz="2800" dirty="0"/>
              <a:t>It is one of the virtues of the </a:t>
            </a:r>
            <a:r>
              <a:rPr lang="en-US" sz="2800" i="1" dirty="0"/>
              <a:t>“fruit of the Spirit” , </a:t>
            </a:r>
            <a:r>
              <a:rPr lang="en-US" sz="2800" dirty="0"/>
              <a:t>Galatians 5:22, and is a requirement for every Christian. Colossians 3:12;</a:t>
            </a:r>
            <a:br>
              <a:rPr lang="en-US" sz="2800" dirty="0"/>
            </a:br>
            <a:r>
              <a:rPr lang="en-US" sz="2800" dirty="0"/>
              <a:t>1 Thessalonians 5:14</a:t>
            </a:r>
          </a:p>
          <a:p>
            <a:pPr>
              <a:buFont typeface="Wingdings" pitchFamily="2" charset="2"/>
              <a:buNone/>
            </a:pPr>
            <a:r>
              <a:rPr lang="en-US" sz="2800" b="1" dirty="0"/>
              <a:t>Needed in Ephesus … Ephesians 4:31-32;</a:t>
            </a:r>
            <a:br>
              <a:rPr lang="en-US" sz="2800" b="1" dirty="0"/>
            </a:br>
            <a:r>
              <a:rPr lang="en-US" sz="2800" b="1" dirty="0"/>
              <a:t>cf. Hebrews 10:36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C346CFB-D92A-343D-2D6A-021E18D0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29874" y="1361390"/>
            <a:ext cx="8706737" cy="549381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700" i="1" dirty="0"/>
              <a:t>“</a:t>
            </a:r>
            <a:r>
              <a:rPr lang="en-US" sz="2700" b="1" i="1" u="sng" dirty="0"/>
              <a:t>forbearing</a:t>
            </a:r>
            <a:r>
              <a:rPr lang="en-US" sz="2700" b="1" i="1" dirty="0"/>
              <a:t> one another in love</a:t>
            </a:r>
            <a:r>
              <a:rPr lang="en-US" sz="2700" i="1" dirty="0"/>
              <a:t>”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2700" i="1" dirty="0"/>
              <a:t>“Forbearing” (</a:t>
            </a:r>
            <a:r>
              <a:rPr lang="en-US" sz="2700" i="1" dirty="0" err="1"/>
              <a:t>anechomai</a:t>
            </a:r>
            <a:r>
              <a:rPr lang="en-US" sz="2700" i="1" dirty="0"/>
              <a:t>)</a:t>
            </a:r>
            <a:r>
              <a:rPr lang="en-US" sz="2700" dirty="0"/>
              <a:t> “to hold oneself up against, i.e. (figuratively) put up with” (Strong)</a:t>
            </a:r>
          </a:p>
          <a:p>
            <a:pPr>
              <a:spcBef>
                <a:spcPts val="0"/>
              </a:spcBef>
              <a:buNone/>
            </a:pPr>
            <a:r>
              <a:rPr lang="en-US" sz="2700" dirty="0"/>
              <a:t>Mark 9:19 in the exasperated question of Jesus, </a:t>
            </a:r>
            <a:r>
              <a:rPr lang="en-US" sz="2700" i="1" dirty="0"/>
              <a:t>“How long am I to bear with you?”</a:t>
            </a:r>
          </a:p>
          <a:p>
            <a:pPr>
              <a:spcBef>
                <a:spcPts val="0"/>
              </a:spcBef>
            </a:pPr>
            <a:r>
              <a:rPr lang="en-US" sz="2700" i="1" dirty="0"/>
              <a:t>“In love”</a:t>
            </a:r>
            <a:r>
              <a:rPr lang="en-US" sz="2700" dirty="0"/>
              <a:t> (agape – 116 times in the New Testament). </a:t>
            </a:r>
            <a:endParaRPr lang="en-US" sz="2700" b="1" dirty="0"/>
          </a:p>
          <a:p>
            <a:pPr>
              <a:spcBef>
                <a:spcPts val="0"/>
              </a:spcBef>
            </a:pPr>
            <a:r>
              <a:rPr lang="en-US" sz="2700" b="1" i="1" dirty="0"/>
              <a:t>Agape</a:t>
            </a:r>
            <a:r>
              <a:rPr lang="en-US" sz="2700" b="1" dirty="0"/>
              <a:t> is a premeditated principle by which one lives as he attempts to operate in the noblest interest of others.</a:t>
            </a:r>
          </a:p>
          <a:p>
            <a:pPr marL="0" indent="0">
              <a:spcBef>
                <a:spcPts val="0"/>
              </a:spcBef>
              <a:buNone/>
            </a:pPr>
            <a:endParaRPr lang="en-US" sz="2700" dirty="0"/>
          </a:p>
          <a:p>
            <a:pPr>
              <a:spcBef>
                <a:spcPts val="0"/>
              </a:spcBef>
            </a:pPr>
            <a:r>
              <a:rPr lang="en-US" sz="2700" dirty="0"/>
              <a:t>It is extremely difficult to act with </a:t>
            </a:r>
            <a:r>
              <a:rPr lang="en-US" sz="2700" i="1" dirty="0"/>
              <a:t>agape</a:t>
            </a:r>
            <a:r>
              <a:rPr lang="en-US" sz="2700" dirty="0"/>
              <a:t> towards those we do not particularly like … 1 John 4:10-11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Nonetheless, by the command to </a:t>
            </a:r>
            <a:r>
              <a:rPr lang="en-US" sz="2700" i="1" dirty="0"/>
              <a:t>“love,” </a:t>
            </a:r>
            <a:r>
              <a:rPr lang="en-US" sz="2700" dirty="0"/>
              <a:t>we are challenged to persistently act in the genuine welfare of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5E77DCDB-40E4-A757-2510-AD170659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6050" y="1537890"/>
            <a:ext cx="8851900" cy="507831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giving </a:t>
            </a:r>
            <a:r>
              <a:rPr lang="en-US" sz="3600" b="1" i="1" u="sng" dirty="0"/>
              <a:t>diligence</a:t>
            </a:r>
            <a:r>
              <a:rPr lang="en-US" sz="3600" i="1" dirty="0"/>
              <a:t>”</a:t>
            </a:r>
          </a:p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Diligence</a:t>
            </a:r>
            <a:r>
              <a:rPr lang="en-US" sz="3200" i="1" dirty="0"/>
              <a:t>” (</a:t>
            </a:r>
            <a:r>
              <a:rPr lang="en-US" sz="3200" i="1" dirty="0" err="1"/>
              <a:t>spoudazo</a:t>
            </a:r>
            <a:r>
              <a:rPr lang="en-US" sz="3200" i="1" dirty="0"/>
              <a:t>) </a:t>
            </a:r>
            <a:r>
              <a:rPr lang="en-US" sz="3200" dirty="0"/>
              <a:t>– 11 times in the New Testament. It carries the idea of constantly striving to put forth one’s very best effort. cf. 2 Peter 1:5ff</a:t>
            </a:r>
          </a:p>
          <a:p>
            <a:pPr lvl="1">
              <a:spcBef>
                <a:spcPts val="0"/>
              </a:spcBef>
              <a:buNone/>
            </a:pPr>
            <a:r>
              <a:rPr lang="en-US" sz="3200" dirty="0"/>
              <a:t>“Make every effort …” NIV </a:t>
            </a:r>
          </a:p>
          <a:p>
            <a:pPr lvl="1">
              <a:spcBef>
                <a:spcPts val="0"/>
              </a:spcBef>
              <a:buNone/>
            </a:pPr>
            <a:r>
              <a:rPr lang="en-US" sz="3200" dirty="0"/>
              <a:t>“Eager to maintain …” ESV </a:t>
            </a:r>
          </a:p>
          <a:p>
            <a:pPr lvl="1">
              <a:spcBef>
                <a:spcPts val="0"/>
              </a:spcBef>
              <a:buNone/>
            </a:pPr>
            <a:r>
              <a:rPr lang="en-US" sz="3200" dirty="0"/>
              <a:t>“Endeavoring …” KJV</a:t>
            </a:r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>
              <a:spcBef>
                <a:spcPts val="0"/>
              </a:spcBef>
            </a:pPr>
            <a:r>
              <a:rPr lang="en-US" sz="3200" b="1" dirty="0"/>
              <a:t>It reflects the sustained zeal that </a:t>
            </a:r>
            <a:r>
              <a:rPr lang="en-US" sz="3200" b="1" u="sng" dirty="0"/>
              <a:t>every Christian</a:t>
            </a:r>
            <a:r>
              <a:rPr lang="en-US" sz="3200" b="1" dirty="0"/>
              <a:t> must have for the promotion of unity.</a:t>
            </a:r>
            <a:endParaRPr lang="en-US" sz="32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87ED2E2-CC4C-B6E3-B30D-3EE52BF44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6050" y="1524000"/>
            <a:ext cx="8851900" cy="501675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to keep the unity of the Spirit in the bond of peace.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  <a:buNone/>
            </a:pPr>
            <a:r>
              <a:rPr lang="en-US" sz="3200" i="1" dirty="0"/>
              <a:t>“Unity of the Spirit”. </a:t>
            </a:r>
            <a:r>
              <a:rPr lang="en-US" sz="3200" dirty="0"/>
              <a:t>Unity that is sought and initiated by the Holy Spirit – by means of His influence through the word of God. Ephesians 6:17</a:t>
            </a:r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>
              <a:spcBef>
                <a:spcPts val="0"/>
              </a:spcBef>
              <a:buNone/>
            </a:pPr>
            <a:r>
              <a:rPr lang="en-US" sz="3200" i="1" dirty="0"/>
              <a:t>“Bond of peace.” (</a:t>
            </a:r>
            <a:r>
              <a:rPr lang="en-US" sz="3200" i="1" dirty="0" err="1"/>
              <a:t>syndesmos</a:t>
            </a:r>
            <a:r>
              <a:rPr lang="en-US" sz="3200" i="1" dirty="0"/>
              <a:t>)</a:t>
            </a:r>
            <a:r>
              <a:rPr lang="en-US" sz="3200" dirty="0"/>
              <a:t> is that which binds together, as ligaments do for the human body. cf. Colossians 2:19; 3:14.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It is the very opposite of that bitter attitude that always looks for a fight.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DE89BF9-3413-544D-D273-06DE252DC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6050" y="1417638"/>
            <a:ext cx="8884832" cy="523220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giving diligence to </a:t>
            </a:r>
            <a:r>
              <a:rPr lang="en-US" sz="3200" b="1" i="1" u="sng" dirty="0"/>
              <a:t>keep the unity </a:t>
            </a:r>
            <a:r>
              <a:rPr lang="en-US" sz="3200" b="1" i="1" dirty="0"/>
              <a:t>of the Spirit </a:t>
            </a:r>
            <a:r>
              <a:rPr lang="en-US" sz="3200" b="1" i="1" u="sng" dirty="0"/>
              <a:t>in the bond of peace</a:t>
            </a:r>
            <a:r>
              <a:rPr lang="en-US" sz="3200" i="1" dirty="0"/>
              <a:t>.”</a:t>
            </a:r>
          </a:p>
          <a:p>
            <a:pPr>
              <a:spcBef>
                <a:spcPts val="0"/>
              </a:spcBef>
              <a:buNone/>
            </a:pPr>
            <a:r>
              <a:rPr lang="en-US" sz="2700" i="1" dirty="0"/>
              <a:t>“Peace” </a:t>
            </a:r>
            <a:r>
              <a:rPr lang="en-US" sz="2700" dirty="0"/>
              <a:t>(</a:t>
            </a:r>
            <a:r>
              <a:rPr lang="en-US" sz="2700" dirty="0" err="1"/>
              <a:t>eirene</a:t>
            </a:r>
            <a:r>
              <a:rPr lang="en-US" sz="2700" dirty="0"/>
              <a:t> – 92 times in the New Testament) is a term of marvelous flavor. “</a:t>
            </a:r>
            <a:r>
              <a:rPr lang="en-US" sz="2700" u="sng" dirty="0"/>
              <a:t>to weave together</a:t>
            </a:r>
            <a:r>
              <a:rPr lang="en-US" sz="2700" dirty="0"/>
              <a:t>.” (Barclay)</a:t>
            </a:r>
          </a:p>
          <a:p>
            <a:pPr>
              <a:spcBef>
                <a:spcPts val="0"/>
              </a:spcBef>
              <a:buNone/>
            </a:pPr>
            <a:endParaRPr lang="en-US" sz="2700" dirty="0"/>
          </a:p>
          <a:p>
            <a:pPr>
              <a:spcBef>
                <a:spcPts val="0"/>
              </a:spcBef>
              <a:buNone/>
            </a:pPr>
            <a:r>
              <a:rPr lang="en-US" sz="2700" i="1" dirty="0"/>
              <a:t>“</a:t>
            </a:r>
            <a:r>
              <a:rPr lang="en-US" sz="2700" b="1" i="1" dirty="0"/>
              <a:t>till we all </a:t>
            </a:r>
            <a:r>
              <a:rPr lang="en-US" sz="2700" b="1" i="1" u="sng" dirty="0"/>
              <a:t>attain unto the unity</a:t>
            </a:r>
            <a:r>
              <a:rPr lang="en-US" sz="2700" b="1" i="1" dirty="0"/>
              <a:t> of the faith</a:t>
            </a:r>
            <a:r>
              <a:rPr lang="en-US" sz="2700" i="1" dirty="0"/>
              <a:t>”</a:t>
            </a:r>
            <a:br>
              <a:rPr lang="en-US" sz="2700" b="1" i="1" dirty="0"/>
            </a:br>
            <a:r>
              <a:rPr lang="en-US" sz="2700" b="1" i="1" dirty="0"/>
              <a:t>Ephesians 4:13</a:t>
            </a:r>
          </a:p>
          <a:p>
            <a:pPr>
              <a:spcBef>
                <a:spcPts val="0"/>
              </a:spcBef>
              <a:buNone/>
            </a:pPr>
            <a:endParaRPr lang="en-US" sz="2700" b="1" i="1" dirty="0"/>
          </a:p>
          <a:p>
            <a:pPr>
              <a:spcBef>
                <a:spcPts val="0"/>
              </a:spcBef>
              <a:buNone/>
            </a:pPr>
            <a:r>
              <a:rPr lang="en-US" sz="2700" b="1" i="1" dirty="0"/>
              <a:t>WE CAN DO THIS!</a:t>
            </a:r>
            <a:r>
              <a:rPr lang="en-US" sz="2700" b="1" dirty="0"/>
              <a:t> John 17:20-21</a:t>
            </a:r>
          </a:p>
          <a:p>
            <a:pPr>
              <a:spcBef>
                <a:spcPts val="0"/>
              </a:spcBef>
              <a:buNone/>
            </a:pPr>
            <a:r>
              <a:rPr lang="en-US" sz="2700" dirty="0"/>
              <a:t>Every passage that condemns false doctrine affirms that men are expected to understand the Bible alike. Galatians 1:8-9; 2 John 9-11</a:t>
            </a:r>
          </a:p>
          <a:p>
            <a:pPr marL="640080">
              <a:spcBef>
                <a:spcPts val="0"/>
              </a:spcBef>
              <a:buNone/>
            </a:pPr>
            <a:r>
              <a:rPr lang="en-US" sz="2700" b="1" dirty="0"/>
              <a:t>Amos 3:3</a:t>
            </a:r>
            <a:r>
              <a:rPr lang="en-US" sz="2700" dirty="0"/>
              <a:t>, </a:t>
            </a:r>
            <a:r>
              <a:rPr lang="en-US" sz="2700" i="1" dirty="0"/>
              <a:t>“</a:t>
            </a:r>
            <a:r>
              <a:rPr lang="en-US" sz="2700" b="1" i="1" dirty="0"/>
              <a:t>Shall two walk together, except they have agreed?</a:t>
            </a:r>
            <a:r>
              <a:rPr lang="en-US" sz="2700" i="1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108F320-9CD2-4454-2548-AC7933E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07006" y="1447800"/>
            <a:ext cx="7772400" cy="4816703"/>
          </a:xfrm>
        </p:spPr>
        <p:txBody>
          <a:bodyPr>
            <a:spAutoFit/>
          </a:bodyPr>
          <a:lstStyle/>
          <a:p>
            <a:r>
              <a:rPr lang="en-US" sz="3600" dirty="0"/>
              <a:t>It is clear to see that this chorus of qualities, if engaged by the people of God, will create an atmosphere wherein the redemptive plan of Christ can operate smoothly.</a:t>
            </a:r>
          </a:p>
          <a:p>
            <a:r>
              <a:rPr lang="en-US" sz="4000" b="1" dirty="0"/>
              <a:t>Growth is the result!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Surely every genuine Christian desires to see this state prevail in the body of Christ.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8B58C4A2-D002-FFCA-0C45-2BC4A9494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Conclusion: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474671"/>
            <a:ext cx="7704667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Beauty of Unity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31957" y="1400175"/>
            <a:ext cx="8315325" cy="4278094"/>
          </a:xfrm>
        </p:spPr>
        <p:txBody>
          <a:bodyPr>
            <a:spAutoFit/>
          </a:bodyPr>
          <a:lstStyle/>
          <a:p>
            <a:r>
              <a:rPr lang="en-US" sz="3600" dirty="0"/>
              <a:t>The Persons of the Godhead.</a:t>
            </a:r>
            <a:br>
              <a:rPr lang="en-US" sz="3600" dirty="0"/>
            </a:br>
            <a:r>
              <a:rPr lang="en-US" sz="3600" dirty="0"/>
              <a:t>cf. Deuteronomy 6:4; John 10:30</a:t>
            </a:r>
          </a:p>
          <a:p>
            <a:r>
              <a:rPr lang="en-US" sz="3600" dirty="0"/>
              <a:t>The majestic universe. Jeremiah 31:35-36</a:t>
            </a:r>
          </a:p>
          <a:p>
            <a:r>
              <a:rPr lang="en-US" sz="3600" dirty="0"/>
              <a:t>The Old and New Testaments.</a:t>
            </a:r>
          </a:p>
          <a:p>
            <a:r>
              <a:rPr lang="en-US" sz="3600" dirty="0"/>
              <a:t>Unity is </a:t>
            </a:r>
            <a:r>
              <a:rPr lang="en-US" sz="3600" i="1" dirty="0"/>
              <a:t>“good” </a:t>
            </a:r>
            <a:r>
              <a:rPr lang="en-US" sz="3600" dirty="0"/>
              <a:t>and </a:t>
            </a:r>
            <a:r>
              <a:rPr lang="en-US" sz="3600" i="1" dirty="0"/>
              <a:t>“pleasant.” </a:t>
            </a:r>
            <a:r>
              <a:rPr lang="en-US" sz="3600" dirty="0"/>
              <a:t>Psalms 133:1</a:t>
            </a:r>
          </a:p>
          <a:p>
            <a:r>
              <a:rPr lang="en-US" sz="3600" dirty="0"/>
              <a:t>“Oneness” is the antidote against becoming unbelievers. John 17:20-21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303223"/>
            <a:ext cx="7704667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Ugliness of Division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6990" y="1057275"/>
            <a:ext cx="8515349" cy="5488682"/>
          </a:xfrm>
        </p:spPr>
        <p:txBody>
          <a:bodyPr>
            <a:spAutoFit/>
          </a:bodyPr>
          <a:lstStyle/>
          <a:p>
            <a:r>
              <a:rPr lang="en-US" sz="3600" dirty="0"/>
              <a:t>Jerusalem was troubled with Judaizers.</a:t>
            </a:r>
            <a:br>
              <a:rPr lang="en-US" sz="3600" dirty="0"/>
            </a:br>
            <a:r>
              <a:rPr lang="en-US" sz="3600" dirty="0"/>
              <a:t>Acts 11:2; 15:1ff</a:t>
            </a:r>
          </a:p>
          <a:p>
            <a:r>
              <a:rPr lang="en-US" sz="3600" dirty="0"/>
              <a:t>Corinth. 1 Corinth 1:10ff</a:t>
            </a:r>
          </a:p>
          <a:p>
            <a:r>
              <a:rPr lang="en-US" sz="3600" dirty="0"/>
              <a:t>Philippi had Euodia and Syntyche.</a:t>
            </a:r>
            <a:br>
              <a:rPr lang="en-US" sz="3600" dirty="0"/>
            </a:br>
            <a:r>
              <a:rPr lang="en-US" sz="3600" dirty="0"/>
              <a:t>Philippians 4:2-3</a:t>
            </a:r>
          </a:p>
          <a:p>
            <a:r>
              <a:rPr lang="en-US" sz="3600" dirty="0"/>
              <a:t>Ephesus had:</a:t>
            </a:r>
          </a:p>
          <a:p>
            <a:pPr lvl="1"/>
            <a:r>
              <a:rPr lang="en-US" sz="3600" dirty="0"/>
              <a:t>1 Timothy 1:19-20 Hymenaeus and Alexander.</a:t>
            </a:r>
          </a:p>
          <a:p>
            <a:pPr lvl="1"/>
            <a:r>
              <a:rPr lang="en-US" sz="3600" dirty="0"/>
              <a:t>2 Timothy 2:17-18 Hymenaeus and Philetus.</a:t>
            </a:r>
          </a:p>
          <a:p>
            <a:r>
              <a:rPr lang="en-US" sz="3600" dirty="0"/>
              <a:t>Letter to Gaius mentions Diotrephes. 3 John 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23851" y="781050"/>
            <a:ext cx="8705850" cy="5016758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3200" b="1" dirty="0"/>
              <a:t>Ephesians 4:1-6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I therefore, the prisoner in the Lord, beseech you to walk worthily of the calling wherewith ye were called, with all lowliness and meekness, with longsuffering, forbearing one another in love; </a:t>
            </a:r>
            <a:r>
              <a:rPr lang="en-US" sz="3200" b="1" i="1" u="sng" dirty="0"/>
              <a:t>giving diligence to keep the unity of the Spirit in the bond of peace</a:t>
            </a:r>
            <a:r>
              <a:rPr lang="en-US" sz="3200" b="1" i="1" dirty="0"/>
              <a:t>. (There is) one body, and one Spirit, even as also ye were called in one hope of your calling; one Lord, one faith, one baptism, one God and Father of all, who is over all, and through all, and in all</a:t>
            </a:r>
            <a:r>
              <a:rPr lang="en-US" sz="3200" i="1" dirty="0"/>
              <a:t>.”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032" y="236546"/>
            <a:ext cx="7704667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Paul’s Credibility. (Ephesians 4:1)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35041" y="1069465"/>
            <a:ext cx="8502650" cy="569386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700" i="1" dirty="0"/>
              <a:t>“</a:t>
            </a:r>
            <a:r>
              <a:rPr lang="en-US" sz="2700" b="1" i="1" dirty="0"/>
              <a:t>I therefore, the prisoner </a:t>
            </a:r>
            <a:r>
              <a:rPr lang="en-US" sz="2700" b="1" i="1" u="sng" dirty="0"/>
              <a:t>in the Lord</a:t>
            </a:r>
            <a:r>
              <a:rPr lang="en-US" sz="2700" i="1" dirty="0"/>
              <a:t>”</a:t>
            </a:r>
            <a:endParaRPr lang="en-US" sz="2700" dirty="0"/>
          </a:p>
          <a:p>
            <a:pPr>
              <a:spcBef>
                <a:spcPts val="0"/>
              </a:spcBef>
              <a:buNone/>
            </a:pPr>
            <a:r>
              <a:rPr lang="en-US" sz="2700" dirty="0"/>
              <a:t>Ephesians 3:1; 4:1; Philippians 1:13; Philemon 9, 13; 2 Timothy 1:8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He is both a prisoner </a:t>
            </a:r>
            <a:r>
              <a:rPr lang="en-US" sz="2700" i="1" dirty="0"/>
              <a:t>“</a:t>
            </a:r>
            <a:r>
              <a:rPr lang="en-US" sz="2700" b="1" i="1" dirty="0"/>
              <a:t>of Christ</a:t>
            </a:r>
            <a:r>
              <a:rPr lang="en-US" sz="2700" i="1" dirty="0"/>
              <a:t>”</a:t>
            </a:r>
            <a:r>
              <a:rPr lang="en-US" sz="2700" b="1" dirty="0"/>
              <a:t> (3:1) </a:t>
            </a:r>
            <a:r>
              <a:rPr lang="en-US" sz="2700" dirty="0"/>
              <a:t>and a prisoner </a:t>
            </a:r>
            <a:r>
              <a:rPr lang="en-US" sz="2700" i="1" dirty="0"/>
              <a:t>“</a:t>
            </a:r>
            <a:r>
              <a:rPr lang="en-US" sz="2700" b="1" i="1" u="sng" dirty="0"/>
              <a:t>in the Lord</a:t>
            </a:r>
            <a:r>
              <a:rPr lang="en-US" sz="2700" i="1" dirty="0"/>
              <a:t>”</a:t>
            </a:r>
            <a:r>
              <a:rPr lang="en-US" sz="2700" dirty="0"/>
              <a:t> </a:t>
            </a:r>
            <a:r>
              <a:rPr lang="en-US" sz="2700" b="1" dirty="0"/>
              <a:t>(4:1).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The apostle was a prisoner </a:t>
            </a:r>
            <a:r>
              <a:rPr lang="en-US" sz="2700" b="1" dirty="0"/>
              <a:t>literally on many occasions during his ministry (cf. 2 Corinthians 11:23)</a:t>
            </a:r>
            <a:r>
              <a:rPr lang="en-US" sz="2700" dirty="0"/>
              <a:t>, </a:t>
            </a:r>
            <a:r>
              <a:rPr lang="en-US" sz="2700" b="1" dirty="0"/>
              <a:t>and specifically when he penned this epistle (cf. 6:20)</a:t>
            </a:r>
            <a:r>
              <a:rPr lang="en-US" sz="2700" dirty="0"/>
              <a:t>.</a:t>
            </a:r>
          </a:p>
          <a:p>
            <a:pPr>
              <a:spcBef>
                <a:spcPts val="0"/>
              </a:spcBef>
            </a:pPr>
            <a:r>
              <a:rPr lang="en-US" sz="2700" b="1" dirty="0"/>
              <a:t>Paul had become the prisoner</a:t>
            </a:r>
            <a:r>
              <a:rPr lang="en-US" sz="2700" i="1" dirty="0"/>
              <a:t> “</a:t>
            </a:r>
            <a:r>
              <a:rPr lang="en-US" sz="2700" b="1" i="1" dirty="0"/>
              <a:t>of</a:t>
            </a:r>
            <a:r>
              <a:rPr lang="en-US" sz="2700" i="1" dirty="0"/>
              <a:t>” </a:t>
            </a:r>
            <a:r>
              <a:rPr lang="en-US" sz="2700" dirty="0"/>
              <a:t>Jesus in that he had surrendered his self-interests to the bondage of the Lord</a:t>
            </a:r>
            <a:br>
              <a:rPr lang="en-US" sz="2700" dirty="0"/>
            </a:br>
            <a:r>
              <a:rPr lang="en-US" sz="2700" dirty="0"/>
              <a:t>(Philemon 10, 13).</a:t>
            </a:r>
          </a:p>
          <a:p>
            <a:pPr>
              <a:spcBef>
                <a:spcPts val="0"/>
              </a:spcBef>
            </a:pPr>
            <a:r>
              <a:rPr lang="en-US" sz="2700" b="1" dirty="0"/>
              <a:t>There is no virtue in hardship when one is estranged from the Lord.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173444"/>
            <a:ext cx="7704667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Charge To Walk Worthily Of One’s Calling. (Ephesians 4:1)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4051" y="1543050"/>
            <a:ext cx="8886826" cy="47551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“I … </a:t>
            </a:r>
            <a:r>
              <a:rPr lang="en-US" sz="3200" b="1" i="1" dirty="0"/>
              <a:t>beseech you to </a:t>
            </a:r>
            <a:r>
              <a:rPr lang="en-US" sz="3200" b="1" i="1" u="sng" dirty="0"/>
              <a:t>walk</a:t>
            </a:r>
            <a:r>
              <a:rPr lang="en-US" sz="3200" b="1" i="1" dirty="0"/>
              <a:t> worthily of the </a:t>
            </a:r>
            <a:r>
              <a:rPr lang="en-US" sz="3200" b="1" i="1" u="sng" dirty="0"/>
              <a:t>calling</a:t>
            </a:r>
            <a:r>
              <a:rPr lang="en-US" sz="3200" b="1" i="1" dirty="0"/>
              <a:t> wherewith ye were </a:t>
            </a:r>
            <a:r>
              <a:rPr lang="en-US" sz="3200" b="1" i="1" u="sng" dirty="0"/>
              <a:t>called</a:t>
            </a:r>
            <a:r>
              <a:rPr lang="en-US" sz="3200" i="1" dirty="0"/>
              <a:t>”</a:t>
            </a:r>
            <a:endParaRPr lang="en-US" sz="3200" dirty="0"/>
          </a:p>
          <a:p>
            <a:r>
              <a:rPr lang="en-US" sz="3200" dirty="0"/>
              <a:t>The term </a:t>
            </a:r>
            <a:r>
              <a:rPr lang="en-US" sz="3200" i="1" dirty="0"/>
              <a:t>“walk” (</a:t>
            </a:r>
            <a:r>
              <a:rPr lang="en-US" sz="3200" i="1" dirty="0" err="1"/>
              <a:t>peripateo</a:t>
            </a:r>
            <a:r>
              <a:rPr lang="en-US" sz="3200" i="1" dirty="0"/>
              <a:t> – “to walk around”) </a:t>
            </a:r>
            <a:r>
              <a:rPr lang="en-US" sz="3200" dirty="0"/>
              <a:t>refers to the entire “sphere” of one’s existence. (8 times in Ephesians)</a:t>
            </a:r>
          </a:p>
          <a:p>
            <a:r>
              <a:rPr lang="en-US" sz="3200" dirty="0"/>
              <a:t>The </a:t>
            </a:r>
            <a:r>
              <a:rPr lang="en-US" sz="3200" i="1" dirty="0"/>
              <a:t>“calling” </a:t>
            </a:r>
            <a:r>
              <a:rPr lang="en-US" sz="3200" dirty="0"/>
              <a:t>is God’s invitation. Acts 2:39; </a:t>
            </a:r>
            <a:br>
              <a:rPr lang="en-US" sz="3200" dirty="0"/>
            </a:br>
            <a:r>
              <a:rPr lang="en-US" sz="3200" dirty="0"/>
              <a:t>2 Thessalonians 2:14; Philippians 3:14</a:t>
            </a:r>
          </a:p>
          <a:p>
            <a:r>
              <a:rPr lang="en-US" sz="3200" dirty="0"/>
              <a:t>The </a:t>
            </a:r>
            <a:r>
              <a:rPr lang="en-US" sz="3200" i="1" dirty="0"/>
              <a:t>“called” – </a:t>
            </a:r>
            <a:r>
              <a:rPr lang="en-US" sz="3200" dirty="0"/>
              <a:t>“who have listened to his voice addressed to them in the gospel, hence those who have enlisted in the service of Christ” </a:t>
            </a:r>
            <a:r>
              <a:rPr lang="en-US" sz="3200" i="1" dirty="0"/>
              <a:t>(Thayer)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144868"/>
            <a:ext cx="7704667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Charge To Walk Worthily Of One’s Calling. (Ephesians 4:1)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47675" y="1781175"/>
            <a:ext cx="8448675" cy="412420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“I … </a:t>
            </a:r>
            <a:r>
              <a:rPr lang="en-US" sz="3600" b="1" i="1" dirty="0"/>
              <a:t>beseech you to walk </a:t>
            </a:r>
            <a:r>
              <a:rPr lang="en-US" sz="3600" b="1" i="1" u="sng" dirty="0"/>
              <a:t>worthily</a:t>
            </a:r>
            <a:r>
              <a:rPr lang="en-US" sz="3600" b="1" i="1" dirty="0"/>
              <a:t> of the calling wherewith ye were called</a:t>
            </a:r>
            <a:r>
              <a:rPr lang="en-US" sz="3600" i="1" dirty="0"/>
              <a:t>”</a:t>
            </a:r>
            <a:endParaRPr lang="en-US" sz="3600" dirty="0"/>
          </a:p>
          <a:p>
            <a:pPr>
              <a:buNone/>
            </a:pPr>
            <a:endParaRPr lang="en-US" sz="3600" i="1" dirty="0"/>
          </a:p>
          <a:p>
            <a:pPr>
              <a:buNone/>
            </a:pPr>
            <a:r>
              <a:rPr lang="en-US" sz="3600" i="1" dirty="0"/>
              <a:t>“Worthily” </a:t>
            </a:r>
            <a:r>
              <a:rPr lang="en-US" sz="3600" dirty="0"/>
              <a:t>is an adverb that suggests a comparison between two objects that correspond with one another in some fashion – in this instance, </a:t>
            </a:r>
            <a:r>
              <a:rPr lang="en-US" sz="3600" u="sng" dirty="0"/>
              <a:t>both in kind and in quality</a:t>
            </a:r>
            <a:r>
              <a:rPr lang="en-US" sz="3600" dirty="0"/>
              <a:t>. cf. Ephesians 4:17ff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23875" y="1414652"/>
            <a:ext cx="8467725" cy="488338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with all </a:t>
            </a:r>
            <a:r>
              <a:rPr lang="en-US" sz="3600" b="1" i="1" u="sng" dirty="0"/>
              <a:t>lowliness</a:t>
            </a:r>
            <a:r>
              <a:rPr lang="en-US" sz="3600" i="1" dirty="0"/>
              <a:t>”</a:t>
            </a:r>
          </a:p>
          <a:p>
            <a:pPr>
              <a:buNone/>
            </a:pPr>
            <a:r>
              <a:rPr lang="en-US" sz="3600" i="1" dirty="0"/>
              <a:t>“Lowliness” (</a:t>
            </a:r>
            <a:r>
              <a:rPr lang="en-US" sz="3600" i="1" dirty="0" err="1"/>
              <a:t>tapeinophrosune</a:t>
            </a:r>
            <a:r>
              <a:rPr lang="en-US" sz="3600" i="1" dirty="0"/>
              <a:t>). </a:t>
            </a:r>
            <a:r>
              <a:rPr lang="en-US" sz="3600" dirty="0"/>
              <a:t>Low of mind. </a:t>
            </a:r>
            <a:r>
              <a:rPr lang="en-US" sz="3600" i="1" dirty="0"/>
              <a:t>“humbleminded”</a:t>
            </a:r>
            <a:r>
              <a:rPr lang="en-US" sz="3600" dirty="0"/>
              <a:t> – 1 Peter 3:8</a:t>
            </a:r>
          </a:p>
          <a:p>
            <a:r>
              <a:rPr lang="en-US" sz="3600" dirty="0"/>
              <a:t>Paul, describes himself. Acts 20:1</a:t>
            </a:r>
          </a:p>
          <a:p>
            <a:pPr lvl="1"/>
            <a:r>
              <a:rPr lang="en-US" sz="3600" dirty="0"/>
              <a:t>And his life supported the claim.</a:t>
            </a:r>
          </a:p>
          <a:p>
            <a:r>
              <a:rPr lang="en-US" sz="3600" i="1" dirty="0"/>
              <a:t>“Lowliness of mind” </a:t>
            </a:r>
            <a:r>
              <a:rPr lang="en-US" sz="3600" dirty="0"/>
              <a:t>cf. Philippians 2:3, 5ff; </a:t>
            </a:r>
            <a:br>
              <a:rPr lang="en-US" sz="3600" dirty="0"/>
            </a:br>
            <a:r>
              <a:rPr lang="en-US" sz="3600" dirty="0"/>
              <a:t>cf. Romans 12:3; Matthew 18:1-4; 20:20ff</a:t>
            </a:r>
            <a:endParaRPr lang="en-US" sz="3600" b="1" dirty="0"/>
          </a:p>
          <a:p>
            <a:r>
              <a:rPr lang="en-US" sz="3600" b="1" dirty="0"/>
              <a:t>What a challenge for the people of God!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30893" y="1454973"/>
            <a:ext cx="8686865" cy="538609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with all </a:t>
            </a:r>
            <a:r>
              <a:rPr lang="en-US" sz="3200" b="1" i="1" u="sng" dirty="0"/>
              <a:t>meekness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  <a:buNone/>
            </a:pPr>
            <a:r>
              <a:rPr lang="en-US" i="1" dirty="0"/>
              <a:t>“Meekness” (</a:t>
            </a:r>
            <a:r>
              <a:rPr lang="en-US" i="1" dirty="0" err="1"/>
              <a:t>praytes</a:t>
            </a:r>
            <a:r>
              <a:rPr lang="en-US" dirty="0"/>
              <a:t> – found eleven times in the New Testament)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“Gentleness of attitude and behavior, in contrast with harshness in one’s dealings with others” (Greek-English Lexicon Based on Semantic Domain).</a:t>
            </a:r>
          </a:p>
          <a:p>
            <a:pPr>
              <a:spcBef>
                <a:spcPts val="0"/>
              </a:spcBef>
            </a:pPr>
            <a:r>
              <a:rPr lang="en-US" dirty="0"/>
              <a:t>It is used of “mildness.”</a:t>
            </a:r>
            <a:br>
              <a:rPr lang="en-US" dirty="0"/>
            </a:br>
            <a:r>
              <a:rPr lang="en-US" dirty="0"/>
              <a:t>1 Timothy 6:11; cf. 2 Timothy 2:24-25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It is the opposite of “roughness” and “severity.”</a:t>
            </a:r>
          </a:p>
          <a:p>
            <a:pPr>
              <a:spcBef>
                <a:spcPts val="0"/>
              </a:spcBef>
            </a:pPr>
            <a:r>
              <a:rPr lang="en-US" dirty="0"/>
              <a:t>Moses was described as the </a:t>
            </a:r>
            <a:r>
              <a:rPr lang="en-US" i="1" dirty="0"/>
              <a:t>“meekest” </a:t>
            </a:r>
            <a:r>
              <a:rPr lang="en-US" dirty="0"/>
              <a:t>man of the earth.</a:t>
            </a:r>
            <a:br>
              <a:rPr lang="en-US" dirty="0"/>
            </a:br>
            <a:r>
              <a:rPr lang="en-US" dirty="0"/>
              <a:t>Numbers 12:3</a:t>
            </a:r>
          </a:p>
          <a:p>
            <a:pPr>
              <a:spcBef>
                <a:spcPts val="0"/>
              </a:spcBef>
            </a:pPr>
            <a:r>
              <a:rPr lang="en-US" i="1" dirty="0" err="1"/>
              <a:t>Praytes</a:t>
            </a:r>
            <a:r>
              <a:rPr lang="en-US" dirty="0"/>
              <a:t> involves </a:t>
            </a:r>
            <a:r>
              <a:rPr lang="en-US" u="sng" dirty="0"/>
              <a:t>radical submission to God</a:t>
            </a:r>
            <a:r>
              <a:rPr lang="en-US" dirty="0"/>
              <a:t> and </a:t>
            </a:r>
            <a:r>
              <a:rPr lang="en-US" u="sng" dirty="0"/>
              <a:t>modesty</a:t>
            </a:r>
            <a:r>
              <a:rPr lang="en-US" dirty="0"/>
              <a:t> in dealings with other people. Galatians 6:1; Titus 3:2; James 1:21;</a:t>
            </a:r>
            <a:br>
              <a:rPr lang="en-US" dirty="0"/>
            </a:br>
            <a:r>
              <a:rPr lang="en-US" dirty="0"/>
              <a:t>1 Peter 3:15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3303D1E4-64FF-60D8-192D-F7336867D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1" y="111722"/>
            <a:ext cx="8083550" cy="1369606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Disposition Necessary For Oneness In Christ. (Ephesians 4:2-3)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128</TotalTime>
  <Words>1358</Words>
  <Application>Microsoft Office PowerPoint</Application>
  <PresentationFormat>On-screen Show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Unity</vt:lpstr>
      <vt:lpstr>The Beauty of Unity</vt:lpstr>
      <vt:lpstr>Ugliness of Division</vt:lpstr>
      <vt:lpstr>PowerPoint Presentation</vt:lpstr>
      <vt:lpstr>Paul’s Credibility. (Ephesians 4:1)</vt:lpstr>
      <vt:lpstr>The Charge To Walk Worthily Of One’s Calling. (Ephesians 4:1)</vt:lpstr>
      <vt:lpstr>The Charge To Walk Worthily Of One’s Calling. (Ephesians 4:1)</vt:lpstr>
      <vt:lpstr>The Disposition Necessary For Oneness In Christ. (Ephesians 4:2-3)</vt:lpstr>
      <vt:lpstr>The Disposition Necessary For Oneness In Christ. (Ephesians 4:2-3)</vt:lpstr>
      <vt:lpstr>The Disposition Necessary For Oneness In Christ. (Ephesians 4:2-3)</vt:lpstr>
      <vt:lpstr>The Disposition Necessary For Oneness In Christ. (Ephesians 4:2-3)</vt:lpstr>
      <vt:lpstr>The Disposition Necessary For Oneness In Christ. (Ephesians 4:2-3)</vt:lpstr>
      <vt:lpstr>The Disposition Necessary For Oneness In Christ. (Ephesians 4:2-3)</vt:lpstr>
      <vt:lpstr>The Disposition Necessary For Oneness In Christ. (Ephesians 4:2-3)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Unity (2)</dc:title>
  <dc:creator>Micky Galloway</dc:creator>
  <cp:lastModifiedBy>Richard Lidh</cp:lastModifiedBy>
  <cp:revision>10</cp:revision>
  <cp:lastPrinted>2022-07-04T15:00:31Z</cp:lastPrinted>
  <dcterms:created xsi:type="dcterms:W3CDTF">2022-07-02T21:17:43Z</dcterms:created>
  <dcterms:modified xsi:type="dcterms:W3CDTF">2022-07-04T15:04:34Z</dcterms:modified>
</cp:coreProperties>
</file>